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Aileron" panose="020B0604020202020204" charset="0"/>
      <p:regular r:id="rId6"/>
    </p:embeddedFont>
    <p:embeddedFont>
      <p:font typeface="Aileron Bold" panose="020B0604020202020204" charset="0"/>
      <p:regular r:id="rId7"/>
    </p:embeddedFont>
    <p:embeddedFont>
      <p:font typeface="Aileron Heavy" panose="020B0604020202020204" charset="0"/>
      <p:regular r:id="rId8"/>
    </p:embeddedFont>
    <p:embeddedFont>
      <p:font typeface="Aileron Light" panose="020B0604020202020204" charset="0"/>
      <p:regular r:id="rId9"/>
    </p:embeddedFont>
    <p:embeddedFont>
      <p:font typeface="Kollektif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08310" y="-468065"/>
            <a:ext cx="13133172" cy="9018730"/>
          </a:xfrm>
          <a:custGeom>
            <a:avLst/>
            <a:gdLst/>
            <a:ahLst/>
            <a:cxnLst/>
            <a:rect l="l" t="t" r="r" b="b"/>
            <a:pathLst>
              <a:path w="13133172" h="9018730">
                <a:moveTo>
                  <a:pt x="0" y="0"/>
                </a:moveTo>
                <a:lnTo>
                  <a:pt x="13133172" y="0"/>
                </a:lnTo>
                <a:lnTo>
                  <a:pt x="13133172" y="9018730"/>
                </a:lnTo>
                <a:lnTo>
                  <a:pt x="0" y="90187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041" r="-11041"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0" y="7065308"/>
            <a:ext cx="3221692" cy="3221692"/>
          </a:xfrm>
          <a:custGeom>
            <a:avLst/>
            <a:gdLst/>
            <a:ahLst/>
            <a:cxnLst/>
            <a:rect l="l" t="t" r="r" b="b"/>
            <a:pathLst>
              <a:path w="3221692" h="3221692">
                <a:moveTo>
                  <a:pt x="0" y="0"/>
                </a:moveTo>
                <a:lnTo>
                  <a:pt x="3221692" y="0"/>
                </a:lnTo>
                <a:lnTo>
                  <a:pt x="3221692" y="3221692"/>
                </a:lnTo>
                <a:lnTo>
                  <a:pt x="0" y="32216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-8100000">
            <a:off x="-5028883" y="2441237"/>
            <a:ext cx="22404652" cy="8950886"/>
            <a:chOff x="0" y="0"/>
            <a:chExt cx="35276568" cy="1409334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5276569" cy="14093346"/>
            </a:xfrm>
            <a:custGeom>
              <a:avLst/>
              <a:gdLst/>
              <a:ahLst/>
              <a:cxnLst/>
              <a:rect l="l" t="t" r="r" b="b"/>
              <a:pathLst>
                <a:path w="35276569" h="14093346">
                  <a:moveTo>
                    <a:pt x="0" y="0"/>
                  </a:moveTo>
                  <a:lnTo>
                    <a:pt x="35276569" y="0"/>
                  </a:lnTo>
                  <a:lnTo>
                    <a:pt x="35276569" y="14093346"/>
                  </a:lnTo>
                  <a:lnTo>
                    <a:pt x="0" y="1409334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113887" y="3425986"/>
            <a:ext cx="10119112" cy="1192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79"/>
              </a:lnSpc>
            </a:pPr>
            <a:r>
              <a:rPr lang="en-US" sz="7599">
                <a:solidFill>
                  <a:srgbClr val="004AAD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Agritech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925195" y="1393325"/>
            <a:ext cx="2483114" cy="865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1"/>
              </a:lnSpc>
            </a:pPr>
            <a:r>
              <a:rPr lang="en-US" sz="3053" spc="64">
                <a:solidFill>
                  <a:srgbClr val="004AAD"/>
                </a:solidFill>
                <a:latin typeface="Aileron Light"/>
                <a:ea typeface="Aileron Light"/>
                <a:cs typeface="Aileron Light"/>
                <a:sym typeface="Aileron Light"/>
              </a:rPr>
              <a:t>IEEE HACKATHON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8697" y="5203190"/>
            <a:ext cx="2662995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49">
                <a:solidFill>
                  <a:srgbClr val="004AAD"/>
                </a:solidFill>
                <a:latin typeface="Aileron Bold"/>
                <a:ea typeface="Aileron Bold"/>
                <a:cs typeface="Aileron Bold"/>
                <a:sym typeface="Aileron Bold"/>
              </a:rPr>
              <a:t>Group no. </a:t>
            </a:r>
          </a:p>
          <a:p>
            <a:pPr algn="l">
              <a:lnSpc>
                <a:spcPts val="3499"/>
              </a:lnSpc>
            </a:pPr>
            <a:r>
              <a:rPr lang="en-US" sz="2499" spc="49">
                <a:solidFill>
                  <a:srgbClr val="004AAD"/>
                </a:solidFill>
                <a:latin typeface="Aileron Bold"/>
                <a:ea typeface="Aileron Bold"/>
                <a:cs typeface="Aileron Bold"/>
                <a:sym typeface="Aileron Bold"/>
              </a:rPr>
              <a:t>BHL15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221692" y="5203190"/>
            <a:ext cx="3652266" cy="480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49">
                <a:solidFill>
                  <a:srgbClr val="004AAD"/>
                </a:solidFill>
                <a:latin typeface="Aileron Bold"/>
                <a:ea typeface="Aileron Bold"/>
                <a:cs typeface="Aileron Bold"/>
                <a:sym typeface="Aileron Bold"/>
              </a:rPr>
              <a:t>Group Members</a:t>
            </a:r>
            <a:r>
              <a:rPr lang="en-US" sz="2499" spc="49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:-</a:t>
            </a:r>
          </a:p>
          <a:p>
            <a:pPr algn="l">
              <a:lnSpc>
                <a:spcPts val="3499"/>
              </a:lnSpc>
            </a:pPr>
            <a:r>
              <a:rPr lang="en-US" sz="2499" spc="49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Hemali Chautala (23BHI10073)</a:t>
            </a:r>
          </a:p>
          <a:p>
            <a:pPr algn="l">
              <a:lnSpc>
                <a:spcPts val="3499"/>
              </a:lnSpc>
            </a:pPr>
            <a:r>
              <a:rPr lang="en-US" sz="2499" spc="49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Aditya Singhal (23BHI10065)</a:t>
            </a:r>
          </a:p>
          <a:p>
            <a:pPr algn="l">
              <a:lnSpc>
                <a:spcPts val="3499"/>
              </a:lnSpc>
            </a:pPr>
            <a:r>
              <a:rPr lang="en-US" sz="2499" spc="49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Kaustubh Garg (23BCG1016)</a:t>
            </a:r>
          </a:p>
          <a:p>
            <a:pPr algn="l">
              <a:lnSpc>
                <a:spcPts val="3499"/>
              </a:lnSpc>
            </a:pPr>
            <a:r>
              <a:rPr lang="en-US" sz="2499" spc="49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Divesh Chaudhari (23BEY10074)</a:t>
            </a:r>
          </a:p>
          <a:p>
            <a:pPr algn="l">
              <a:lnSpc>
                <a:spcPts val="3499"/>
              </a:lnSpc>
            </a:pPr>
            <a:r>
              <a:rPr lang="en-US" sz="2499" spc="49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Paurush Nimje (23BCG10084)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89705" y="5193665"/>
            <a:ext cx="2508591" cy="905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spc="51">
                <a:solidFill>
                  <a:srgbClr val="004AAD"/>
                </a:solidFill>
                <a:latin typeface="Aileron Bold"/>
                <a:ea typeface="Aileron Bold"/>
                <a:cs typeface="Aileron Bold"/>
                <a:sym typeface="Aileron Bold"/>
              </a:rPr>
              <a:t>Group Name</a:t>
            </a:r>
            <a:r>
              <a:rPr lang="en-US" sz="2599" spc="51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 :-</a:t>
            </a:r>
          </a:p>
          <a:p>
            <a:pPr algn="l">
              <a:lnSpc>
                <a:spcPts val="3639"/>
              </a:lnSpc>
            </a:pPr>
            <a:r>
              <a:rPr lang="en-US" sz="2599" spc="51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DataDynamos</a:t>
            </a:r>
          </a:p>
        </p:txBody>
      </p:sp>
      <p:sp>
        <p:nvSpPr>
          <p:cNvPr id="11" name="Freeform 11"/>
          <p:cNvSpPr/>
          <p:nvPr/>
        </p:nvSpPr>
        <p:spPr>
          <a:xfrm rot="5400000">
            <a:off x="11136547" y="3135547"/>
            <a:ext cx="7151453" cy="7151453"/>
          </a:xfrm>
          <a:custGeom>
            <a:avLst/>
            <a:gdLst/>
            <a:ahLst/>
            <a:cxnLst/>
            <a:rect l="l" t="t" r="r" b="b"/>
            <a:pathLst>
              <a:path w="7151453" h="7151453">
                <a:moveTo>
                  <a:pt x="0" y="0"/>
                </a:moveTo>
                <a:lnTo>
                  <a:pt x="7151453" y="0"/>
                </a:lnTo>
                <a:lnTo>
                  <a:pt x="7151453" y="7151453"/>
                </a:lnTo>
                <a:lnTo>
                  <a:pt x="0" y="71514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849499" y="1374275"/>
            <a:ext cx="593180" cy="767645"/>
          </a:xfrm>
          <a:custGeom>
            <a:avLst/>
            <a:gdLst/>
            <a:ahLst/>
            <a:cxnLst/>
            <a:rect l="l" t="t" r="r" b="b"/>
            <a:pathLst>
              <a:path w="593180" h="767645">
                <a:moveTo>
                  <a:pt x="0" y="0"/>
                </a:moveTo>
                <a:lnTo>
                  <a:pt x="593180" y="0"/>
                </a:lnTo>
                <a:lnTo>
                  <a:pt x="593180" y="767645"/>
                </a:lnTo>
                <a:lnTo>
                  <a:pt x="0" y="767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37717" y="1328926"/>
            <a:ext cx="5765307" cy="5217347"/>
          </a:xfrm>
          <a:custGeom>
            <a:avLst/>
            <a:gdLst/>
            <a:ahLst/>
            <a:cxnLst/>
            <a:rect l="l" t="t" r="r" b="b"/>
            <a:pathLst>
              <a:path w="5765307" h="5217347">
                <a:moveTo>
                  <a:pt x="0" y="0"/>
                </a:moveTo>
                <a:lnTo>
                  <a:pt x="5765307" y="0"/>
                </a:lnTo>
                <a:lnTo>
                  <a:pt x="5765307" y="5217347"/>
                </a:lnTo>
                <a:lnTo>
                  <a:pt x="0" y="52173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624" r="-34803" b="-2400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459600" y="764011"/>
            <a:ext cx="3799700" cy="3799700"/>
          </a:xfrm>
          <a:custGeom>
            <a:avLst/>
            <a:gdLst/>
            <a:ahLst/>
            <a:cxnLst/>
            <a:rect l="l" t="t" r="r" b="b"/>
            <a:pathLst>
              <a:path w="3799700" h="3799700">
                <a:moveTo>
                  <a:pt x="0" y="0"/>
                </a:moveTo>
                <a:lnTo>
                  <a:pt x="3799700" y="0"/>
                </a:lnTo>
                <a:lnTo>
                  <a:pt x="3799700" y="3799700"/>
                </a:lnTo>
                <a:lnTo>
                  <a:pt x="0" y="3799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-8100000">
            <a:off x="-5205852" y="1827204"/>
            <a:ext cx="21119189" cy="11822740"/>
            <a:chOff x="0" y="0"/>
            <a:chExt cx="33252581" cy="186151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3252581" cy="18615138"/>
            </a:xfrm>
            <a:custGeom>
              <a:avLst/>
              <a:gdLst/>
              <a:ahLst/>
              <a:cxnLst/>
              <a:rect l="l" t="t" r="r" b="b"/>
              <a:pathLst>
                <a:path w="33252581" h="18615138">
                  <a:moveTo>
                    <a:pt x="0" y="0"/>
                  </a:moveTo>
                  <a:lnTo>
                    <a:pt x="33252581" y="0"/>
                  </a:lnTo>
                  <a:lnTo>
                    <a:pt x="33252581" y="18615138"/>
                  </a:lnTo>
                  <a:lnTo>
                    <a:pt x="0" y="1861513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1684976" y="8399499"/>
            <a:ext cx="14918048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2837197" y="1335060"/>
            <a:ext cx="2507020" cy="865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1"/>
              </a:lnSpc>
            </a:pPr>
            <a:r>
              <a:rPr lang="en-US" sz="3053" spc="64">
                <a:solidFill>
                  <a:srgbClr val="004AAD"/>
                </a:solidFill>
                <a:latin typeface="Aileron Light"/>
                <a:ea typeface="Aileron Light"/>
                <a:cs typeface="Aileron Light"/>
                <a:sym typeface="Aileron Light"/>
              </a:rPr>
              <a:t>IEEE HACKATHON</a:t>
            </a:r>
          </a:p>
        </p:txBody>
      </p:sp>
      <p:sp>
        <p:nvSpPr>
          <p:cNvPr id="8" name="Freeform 8"/>
          <p:cNvSpPr/>
          <p:nvPr/>
        </p:nvSpPr>
        <p:spPr>
          <a:xfrm>
            <a:off x="1849499" y="1374275"/>
            <a:ext cx="593180" cy="767645"/>
          </a:xfrm>
          <a:custGeom>
            <a:avLst/>
            <a:gdLst/>
            <a:ahLst/>
            <a:cxnLst/>
            <a:rect l="l" t="t" r="r" b="b"/>
            <a:pathLst>
              <a:path w="593180" h="767645">
                <a:moveTo>
                  <a:pt x="0" y="0"/>
                </a:moveTo>
                <a:lnTo>
                  <a:pt x="593180" y="0"/>
                </a:lnTo>
                <a:lnTo>
                  <a:pt x="593180" y="767645"/>
                </a:lnTo>
                <a:lnTo>
                  <a:pt x="0" y="7676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520372" y="3117553"/>
            <a:ext cx="9973310" cy="5286709"/>
            <a:chOff x="0" y="0"/>
            <a:chExt cx="13297746" cy="704894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903537"/>
              <a:ext cx="13297746" cy="51454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58"/>
                </a:lnSpc>
              </a:pPr>
              <a:r>
                <a:rPr lang="en-US" sz="2756">
                  <a:solidFill>
                    <a:srgbClr val="004AAD"/>
                  </a:solidFill>
                  <a:latin typeface="Aileron"/>
                  <a:ea typeface="Aileron"/>
                  <a:cs typeface="Aileron"/>
                  <a:sym typeface="Aileron"/>
                </a:rPr>
                <a:t>In today’s age food is one of the basic needs of the man which needs to secured by various means to avoid the conditions of famine and world hunger. </a:t>
              </a:r>
            </a:p>
            <a:p>
              <a:pPr algn="l">
                <a:lnSpc>
                  <a:spcPts val="3858"/>
                </a:lnSpc>
              </a:pPr>
              <a:r>
                <a:rPr lang="en-US" sz="2756">
                  <a:solidFill>
                    <a:srgbClr val="004AAD"/>
                  </a:solidFill>
                  <a:latin typeface="Aileron"/>
                  <a:ea typeface="Aileron"/>
                  <a:cs typeface="Aileron"/>
                  <a:sym typeface="Aileron"/>
                </a:rPr>
                <a:t>So we are introducing a ML model which will help the agriculture sector by giving farmers a helping hand to identify the various problems faced in farming methods and giving solutions to them, so they can implement it and improve there crop quality for maximum food production.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1760418" cy="13726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927"/>
                </a:lnSpc>
              </a:pPr>
              <a:r>
                <a:rPr lang="en-US" sz="6597">
                  <a:solidFill>
                    <a:srgbClr val="004AAD"/>
                  </a:solidFill>
                  <a:latin typeface="Kollektif Bold"/>
                  <a:ea typeface="Kollektif Bold"/>
                  <a:cs typeface="Kollektif Bold"/>
                  <a:sym typeface="Kollektif Bold"/>
                </a:rPr>
                <a:t>Introduction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335141"/>
            <a:ext cx="6483723" cy="4403107"/>
          </a:xfrm>
          <a:custGeom>
            <a:avLst/>
            <a:gdLst/>
            <a:ahLst/>
            <a:cxnLst/>
            <a:rect l="l" t="t" r="r" b="b"/>
            <a:pathLst>
              <a:path w="6483723" h="4403107">
                <a:moveTo>
                  <a:pt x="0" y="0"/>
                </a:moveTo>
                <a:lnTo>
                  <a:pt x="6483723" y="0"/>
                </a:lnTo>
                <a:lnTo>
                  <a:pt x="6483723" y="4403107"/>
                </a:lnTo>
                <a:lnTo>
                  <a:pt x="0" y="44031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9875" b="-5646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38680" y="335141"/>
            <a:ext cx="6858283" cy="4403107"/>
          </a:xfrm>
          <a:custGeom>
            <a:avLst/>
            <a:gdLst/>
            <a:ahLst/>
            <a:cxnLst/>
            <a:rect l="l" t="t" r="r" b="b"/>
            <a:pathLst>
              <a:path w="6858283" h="4403107">
                <a:moveTo>
                  <a:pt x="0" y="0"/>
                </a:moveTo>
                <a:lnTo>
                  <a:pt x="6858283" y="0"/>
                </a:lnTo>
                <a:lnTo>
                  <a:pt x="6858283" y="4403107"/>
                </a:lnTo>
                <a:lnTo>
                  <a:pt x="0" y="44031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448" r="-42200" b="-29477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5525013"/>
            <a:ext cx="6483723" cy="3972867"/>
          </a:xfrm>
          <a:custGeom>
            <a:avLst/>
            <a:gdLst/>
            <a:ahLst/>
            <a:cxnLst/>
            <a:rect l="l" t="t" r="r" b="b"/>
            <a:pathLst>
              <a:path w="6483723" h="3972867">
                <a:moveTo>
                  <a:pt x="0" y="0"/>
                </a:moveTo>
                <a:lnTo>
                  <a:pt x="6483723" y="0"/>
                </a:lnTo>
                <a:lnTo>
                  <a:pt x="6483723" y="3972868"/>
                </a:lnTo>
                <a:lnTo>
                  <a:pt x="0" y="39728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4400" b="-4400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38680" y="5525013"/>
            <a:ext cx="6858283" cy="3972867"/>
          </a:xfrm>
          <a:custGeom>
            <a:avLst/>
            <a:gdLst/>
            <a:ahLst/>
            <a:cxnLst/>
            <a:rect l="l" t="t" r="r" b="b"/>
            <a:pathLst>
              <a:path w="6858283" h="3972867">
                <a:moveTo>
                  <a:pt x="0" y="0"/>
                </a:moveTo>
                <a:lnTo>
                  <a:pt x="6858283" y="0"/>
                </a:lnTo>
                <a:lnTo>
                  <a:pt x="6858283" y="3972868"/>
                </a:lnTo>
                <a:lnTo>
                  <a:pt x="0" y="39728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853" r="-17366" b="-26591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90911" y="4690623"/>
            <a:ext cx="5959301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Rice blast on paddy crop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64334" y="4690623"/>
            <a:ext cx="6832629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Brown Rust on wheat crop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42736" y="9450256"/>
            <a:ext cx="2455650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chick pea rust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38680" y="9450256"/>
            <a:ext cx="6858283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Leaf blotch on Barley crop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84976" y="1443386"/>
            <a:ext cx="7036912" cy="876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01"/>
              </a:lnSpc>
            </a:pPr>
            <a:r>
              <a:rPr lang="en-US" sz="5525">
                <a:solidFill>
                  <a:srgbClr val="004AAD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MACHINE LEARNING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84976" y="3291569"/>
            <a:ext cx="7139752" cy="630758"/>
            <a:chOff x="0" y="0"/>
            <a:chExt cx="9519669" cy="841011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9519669" cy="841011"/>
              <a:chOff x="0" y="0"/>
              <a:chExt cx="4578963" cy="404526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4578963" cy="404526"/>
              </a:xfrm>
              <a:custGeom>
                <a:avLst/>
                <a:gdLst/>
                <a:ahLst/>
                <a:cxnLst/>
                <a:rect l="l" t="t" r="r" b="b"/>
                <a:pathLst>
                  <a:path w="4578963" h="404526">
                    <a:moveTo>
                      <a:pt x="0" y="0"/>
                    </a:moveTo>
                    <a:lnTo>
                      <a:pt x="4578963" y="0"/>
                    </a:lnTo>
                    <a:lnTo>
                      <a:pt x="4578963" y="404526"/>
                    </a:lnTo>
                    <a:lnTo>
                      <a:pt x="0" y="404526"/>
                    </a:lnTo>
                    <a:close/>
                  </a:path>
                </a:pathLst>
              </a:custGeom>
              <a:solidFill>
                <a:srgbClr val="56C02B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1065648" y="207780"/>
              <a:ext cx="7388374" cy="415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419"/>
                </a:lnSpc>
              </a:pPr>
              <a:r>
                <a:rPr lang="en-US" sz="2016" spc="120">
                  <a:solidFill>
                    <a:srgbClr val="004AAD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ML TYPE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575011" y="3291569"/>
            <a:ext cx="8181694" cy="630758"/>
            <a:chOff x="0" y="0"/>
            <a:chExt cx="10908926" cy="841011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10908926" cy="841011"/>
              <a:chOff x="0" y="0"/>
              <a:chExt cx="5247196" cy="40452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5247196" cy="404526"/>
              </a:xfrm>
              <a:custGeom>
                <a:avLst/>
                <a:gdLst/>
                <a:ahLst/>
                <a:cxnLst/>
                <a:rect l="l" t="t" r="r" b="b"/>
                <a:pathLst>
                  <a:path w="5247196" h="404526">
                    <a:moveTo>
                      <a:pt x="0" y="0"/>
                    </a:moveTo>
                    <a:lnTo>
                      <a:pt x="5247196" y="0"/>
                    </a:lnTo>
                    <a:lnTo>
                      <a:pt x="5247196" y="404526"/>
                    </a:lnTo>
                    <a:lnTo>
                      <a:pt x="0" y="404526"/>
                    </a:lnTo>
                    <a:close/>
                  </a:path>
                </a:pathLst>
              </a:custGeom>
              <a:solidFill>
                <a:srgbClr val="56C02B"/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1221163" y="207780"/>
              <a:ext cx="8466600" cy="4159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419"/>
                </a:lnSpc>
              </a:pPr>
              <a:r>
                <a:rPr lang="en-US" sz="2016" spc="120">
                  <a:solidFill>
                    <a:srgbClr val="004AAD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STEPS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84976" y="4524994"/>
            <a:ext cx="7139752" cy="1501667"/>
            <a:chOff x="0" y="0"/>
            <a:chExt cx="9519669" cy="2002222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9519669" cy="2002222"/>
              <a:chOff x="0" y="0"/>
              <a:chExt cx="4578963" cy="963069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4578963" cy="963069"/>
              </a:xfrm>
              <a:custGeom>
                <a:avLst/>
                <a:gdLst/>
                <a:ahLst/>
                <a:cxnLst/>
                <a:rect l="l" t="t" r="r" b="b"/>
                <a:pathLst>
                  <a:path w="4578963" h="963069">
                    <a:moveTo>
                      <a:pt x="0" y="0"/>
                    </a:moveTo>
                    <a:lnTo>
                      <a:pt x="4578963" y="0"/>
                    </a:lnTo>
                    <a:lnTo>
                      <a:pt x="4578963" y="963069"/>
                    </a:lnTo>
                    <a:lnTo>
                      <a:pt x="0" y="963069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939036" y="364841"/>
              <a:ext cx="7641598" cy="1234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88620" lvl="1" indent="-194310" algn="just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004AAD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PREDICTION AND CLASSIFICATION</a:t>
              </a:r>
            </a:p>
            <a:p>
              <a:pPr marL="388620" lvl="1" indent="-194310" algn="just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004AAD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LABELLED DATA USING SUPERVISED LEARNING </a:t>
              </a:r>
            </a:p>
            <a:p>
              <a:pPr marL="388620" lvl="1" indent="-194310" algn="just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004AAD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NATURAL LANGUAGE PROCESSING 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575011" y="4524994"/>
            <a:ext cx="8181694" cy="2408447"/>
            <a:chOff x="0" y="0"/>
            <a:chExt cx="10908926" cy="3211263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10908926" cy="3211263"/>
              <a:chOff x="0" y="0"/>
              <a:chExt cx="5247196" cy="1544618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5247196" cy="1544618"/>
              </a:xfrm>
              <a:custGeom>
                <a:avLst/>
                <a:gdLst/>
                <a:ahLst/>
                <a:cxnLst/>
                <a:rect l="l" t="t" r="r" b="b"/>
                <a:pathLst>
                  <a:path w="5247196" h="1544618">
                    <a:moveTo>
                      <a:pt x="0" y="0"/>
                    </a:moveTo>
                    <a:lnTo>
                      <a:pt x="5247196" y="0"/>
                    </a:lnTo>
                    <a:lnTo>
                      <a:pt x="5247196" y="1544618"/>
                    </a:lnTo>
                    <a:lnTo>
                      <a:pt x="0" y="1544618"/>
                    </a:lnTo>
                    <a:close/>
                  </a:path>
                </a:pathLst>
              </a:custGeom>
              <a:solidFill>
                <a:srgbClr val="F4F4F4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1076074" y="355316"/>
              <a:ext cx="8756777" cy="2453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3388" lvl="1" indent="-226694" algn="l">
                <a:lnSpc>
                  <a:spcPts val="2939"/>
                </a:lnSpc>
                <a:buAutoNum type="arabicPeriod"/>
              </a:pPr>
              <a:r>
                <a:rPr lang="en-US" sz="2099">
                  <a:solidFill>
                    <a:srgbClr val="004AAD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Data collection (Disease data set).</a:t>
              </a:r>
            </a:p>
            <a:p>
              <a:pPr marL="453388" lvl="1" indent="-226694" algn="l">
                <a:lnSpc>
                  <a:spcPts val="2939"/>
                </a:lnSpc>
                <a:buAutoNum type="arabicPeriod"/>
              </a:pPr>
              <a:r>
                <a:rPr lang="en-US" sz="2099">
                  <a:solidFill>
                    <a:srgbClr val="004AAD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Cleaning the data.</a:t>
              </a:r>
            </a:p>
            <a:p>
              <a:pPr marL="453388" lvl="1" indent="-226694" algn="l">
                <a:lnSpc>
                  <a:spcPts val="2939"/>
                </a:lnSpc>
                <a:buAutoNum type="arabicPeriod"/>
              </a:pPr>
              <a:r>
                <a:rPr lang="en-US" sz="2099">
                  <a:solidFill>
                    <a:srgbClr val="004AAD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Integrating NPL to input symptoms.</a:t>
              </a:r>
            </a:p>
            <a:p>
              <a:pPr marL="453388" lvl="1" indent="-226694" algn="l">
                <a:lnSpc>
                  <a:spcPts val="2939"/>
                </a:lnSpc>
                <a:buAutoNum type="arabicPeriod"/>
              </a:pPr>
              <a:r>
                <a:rPr lang="en-US" sz="2099">
                  <a:solidFill>
                    <a:srgbClr val="004AAD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Training the model using the available data.</a:t>
              </a:r>
            </a:p>
            <a:p>
              <a:pPr marL="453388" lvl="1" indent="-226694" algn="l">
                <a:lnSpc>
                  <a:spcPts val="2939"/>
                </a:lnSpc>
                <a:spcBef>
                  <a:spcPct val="0"/>
                </a:spcBef>
                <a:buAutoNum type="arabicPeriod"/>
              </a:pPr>
              <a:r>
                <a:rPr lang="en-US" sz="2099">
                  <a:solidFill>
                    <a:srgbClr val="004AAD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Testing</a:t>
              </a:r>
            </a:p>
          </p:txBody>
        </p:sp>
      </p:grpSp>
      <p:sp>
        <p:nvSpPr>
          <p:cNvPr id="19" name="AutoShape 19"/>
          <p:cNvSpPr/>
          <p:nvPr/>
        </p:nvSpPr>
        <p:spPr>
          <a:xfrm>
            <a:off x="1684976" y="8658293"/>
            <a:ext cx="14918048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20"/>
          <p:cNvSpPr txBox="1"/>
          <p:nvPr/>
        </p:nvSpPr>
        <p:spPr>
          <a:xfrm>
            <a:off x="1684976" y="8896063"/>
            <a:ext cx="207634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36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DataDynamos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131392" y="8896063"/>
            <a:ext cx="1824120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36">
                <a:solidFill>
                  <a:srgbClr val="004AAD"/>
                </a:solidFill>
                <a:latin typeface="Aileron"/>
                <a:ea typeface="Aileron"/>
                <a:cs typeface="Aileron"/>
                <a:sym typeface="Aileron"/>
              </a:rPr>
              <a:t>IEEE VIT Bhopal</a:t>
            </a:r>
          </a:p>
          <a:p>
            <a:pPr algn="l">
              <a:lnSpc>
                <a:spcPts val="2520"/>
              </a:lnSpc>
            </a:pPr>
            <a:endParaRPr lang="en-US" sz="1800" spc="36">
              <a:solidFill>
                <a:srgbClr val="004AAD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Microsoft Office PowerPoint</Application>
  <PresentationFormat>Custom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Aileron Light</vt:lpstr>
      <vt:lpstr>Aileron Heavy</vt:lpstr>
      <vt:lpstr>Kollektif Bold</vt:lpstr>
      <vt:lpstr>Aileron Bold</vt:lpstr>
      <vt:lpstr>Arial</vt:lpstr>
      <vt:lpstr>Calibri</vt:lpstr>
      <vt:lpstr>Aileron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Agritech</dc:title>
  <dc:creator>Hemali Chotalia</dc:creator>
  <cp:lastModifiedBy>Hemali Chotalia</cp:lastModifiedBy>
  <cp:revision>2</cp:revision>
  <dcterms:created xsi:type="dcterms:W3CDTF">2006-08-16T00:00:00Z</dcterms:created>
  <dcterms:modified xsi:type="dcterms:W3CDTF">2024-08-07T06:01:04Z</dcterms:modified>
  <dc:identifier>DAGNEFPhumc</dc:identifier>
</cp:coreProperties>
</file>

<file path=docProps/thumbnail.jpeg>
</file>